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2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407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73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251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219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72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625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0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62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020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262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723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E5692CD-8D52-418E-9E71-7E8D68B7191A}" type="datetimeFigureOut">
              <a:rPr lang="en-CA" smtClean="0"/>
              <a:t>2021-02-16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8DBFBB2-0595-4889-BD0F-92A40F9D596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728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toronto.anglican.ca/diocesan-life/diversity-resourc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bc.ca/radio/blogs/deep-cuts-a-special-compilation-of-the-current-s-facing-race-town-hall-series-1.461294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anglican.ca/about/ccc/cogs/arwg/charte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cbc.ca/radio/blogs/deep-cuts-a-special-compilation-of-the-current-s-facing-race-town-hall-series-1.461294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anadianencyclopedia.ca/en/article/africville" TargetMode="External"/><Relationship Id="rId2" Type="http://schemas.openxmlformats.org/officeDocument/2006/relationships/hyperlink" Target="thecanadianencyclopedia.ca/en/timeline/black-histor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www.amazon.ca/Between-World-Me-Ta-Nehisi-Coates/dp/0812993543" TargetMode="External"/><Relationship Id="rId4" Type="http://schemas.openxmlformats.org/officeDocument/2006/relationships/hyperlink" Target="https://www.nfb.ca/film/journey_to_justic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fb.ca/film/in_the_shadow_of_gold_mountain/" TargetMode="External"/><Relationship Id="rId2" Type="http://schemas.openxmlformats.org/officeDocument/2006/relationships/hyperlink" Target="http://www.sfu.ca/chinese-canadian-history/chart_e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s://japanesecanadianhistory.net/historical-overview/visual-timelin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interactives.cbc.ca/longform-single/beyond-94?&amp;cta=73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://nctr.ca/assets/reports/Calls_to_Action_English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mazon.ca/Seven-Fallen-Feathers-Racism-Northern/dp/1487002262/ref=sr_1_1/136-6470043-1480338?ie=UTF8&amp;qid=1541606152&amp;sr=8-1&amp;keywords=seven+fallen+feathers" TargetMode="External"/><Relationship Id="rId5" Type="http://schemas.openxmlformats.org/officeDocument/2006/relationships/hyperlink" Target="https://www.amazon.ca/Invisible-North-Answers-Troubled-Reserve/dp/1459722922" TargetMode="External"/><Relationship Id="rId4" Type="http://schemas.openxmlformats.org/officeDocument/2006/relationships/hyperlink" Target="https://williamstreatiesfirstnations.ca/pre-confederation-treati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janeelliott.com/commitmen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7C684499-6F30-4C6A-8094-E2E3E91B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D5AECED4-26C2-4E8F-A340-2402369DC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7460E4-6764-44FB-BDA8-E288DFFEE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467" y="863364"/>
            <a:ext cx="6657476" cy="5126124"/>
          </a:xfrm>
        </p:spPr>
        <p:txBody>
          <a:bodyPr anchor="ctr">
            <a:normAutofit/>
          </a:bodyPr>
          <a:lstStyle/>
          <a:p>
            <a:pPr algn="r"/>
            <a:r>
              <a:rPr lang="en-US" sz="6600" dirty="0">
                <a:solidFill>
                  <a:schemeClr val="tx1"/>
                </a:solidFill>
              </a:rPr>
              <a:t>Diversity Resources</a:t>
            </a:r>
            <a:endParaRPr lang="en-CA" sz="66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5EACE-6EAD-4C16-8CE1-C523F8F16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2941" y="863364"/>
            <a:ext cx="3082986" cy="5120435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Selections from: 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Diversity Resources - Diocese of Toronto, Anglican Church of Canada</a:t>
            </a: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C9213D27-7A25-46D8-B1BD-E470E49C6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961243" y="2054826"/>
            <a:ext cx="0" cy="2743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910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C8899-CA94-4241-BB89-264D0E5B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Guide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1AABD-8DE7-4147-8B31-C59174086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are </a:t>
            </a:r>
            <a:r>
              <a:rPr lang="en-US" b="1" dirty="0"/>
              <a:t>14</a:t>
            </a:r>
            <a:r>
              <a:rPr lang="en-US" dirty="0"/>
              <a:t> selections from the Diocese of Toronto’s list of </a:t>
            </a:r>
            <a:r>
              <a:rPr lang="en-US" b="1" dirty="0"/>
              <a:t>33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diversity resources 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7</a:t>
            </a:r>
            <a:r>
              <a:rPr lang="en-US" dirty="0"/>
              <a:t> selections marked with            are strongly recommended</a:t>
            </a:r>
          </a:p>
          <a:p>
            <a:endParaRPr lang="en-US" dirty="0"/>
          </a:p>
        </p:txBody>
      </p:sp>
      <p:pic>
        <p:nvPicPr>
          <p:cNvPr id="1026" name="Picture 2" descr="Image result for anti racism icon">
            <a:extLst>
              <a:ext uri="{FF2B5EF4-FFF2-40B4-BE49-F238E27FC236}">
                <a16:creationId xmlns:a16="http://schemas.microsoft.com/office/drawing/2014/main" id="{DC3410AD-E1F1-4CE2-851E-AC764AAEF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092" y="3283770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81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A419-A75F-42E3-B3E8-3671441B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only have time for one!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D6E67-0868-4E84-8AE6-E6617CD3C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lnSpc>
                <a:spcPct val="200000"/>
              </a:lnSpc>
              <a:buNone/>
            </a:pPr>
            <a:endParaRPr lang="en-US" dirty="0"/>
          </a:p>
          <a:p>
            <a:pPr marL="45720" indent="0">
              <a:lnSpc>
                <a:spcPct val="200000"/>
              </a:lnSpc>
              <a:buNone/>
            </a:pPr>
            <a:r>
              <a:rPr lang="en-US" dirty="0"/>
              <a:t>If your time is very limited at the moment, listen to CBC’s </a:t>
            </a:r>
            <a:r>
              <a:rPr lang="en-US" b="1" u="sng" dirty="0">
                <a:solidFill>
                  <a:schemeClr val="tx1"/>
                </a:solidFill>
                <a:hlinkClick r:id="rId2"/>
              </a:rPr>
              <a:t>Deep Cuts</a:t>
            </a:r>
            <a:r>
              <a:rPr lang="en-CA" dirty="0">
                <a:solidFill>
                  <a:schemeClr val="tx1"/>
                </a:solidFill>
              </a:rPr>
              <a:t>  </a:t>
            </a:r>
            <a:r>
              <a:rPr lang="en-CA" dirty="0"/>
              <a:t>while you are making dinner or washing up!</a:t>
            </a:r>
          </a:p>
          <a:p>
            <a:pPr marL="4572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C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7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6">
            <a:extLst>
              <a:ext uri="{FF2B5EF4-FFF2-40B4-BE49-F238E27FC236}">
                <a16:creationId xmlns:a16="http://schemas.microsoft.com/office/drawing/2014/main" id="{F33FDBB0-BD31-4C4B-B31A-125E36AA5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1999" cy="6857999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08412-EC26-40DE-BFA2-430C9874B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85030"/>
            <a:ext cx="9875520" cy="1605500"/>
          </a:xfrm>
        </p:spPr>
        <p:txBody>
          <a:bodyPr>
            <a:normAutofit/>
          </a:bodyPr>
          <a:lstStyle/>
          <a:p>
            <a:r>
              <a:rPr lang="en-US"/>
              <a:t>Start Here</a:t>
            </a:r>
            <a:endParaRPr lang="en-CA"/>
          </a:p>
        </p:txBody>
      </p:sp>
      <p:sp useBgFill="1">
        <p:nvSpPr>
          <p:cNvPr id="24" name="Rectangle 18">
            <a:extLst>
              <a:ext uri="{FF2B5EF4-FFF2-40B4-BE49-F238E27FC236}">
                <a16:creationId xmlns:a16="http://schemas.microsoft.com/office/drawing/2014/main" id="{A4B381B0-BCD6-4989-9444-BCDAC3E1C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29840"/>
            <a:ext cx="12192000" cy="4328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3F974-42D8-4B48-BDD1-C88A0FFD2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852530"/>
            <a:ext cx="9872871" cy="324346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</a:rPr>
              <a:t>The Anglican Church of Canada’s  </a:t>
            </a:r>
            <a:r>
              <a:rPr lang="en-US" b="1" u="sng" dirty="0">
                <a:solidFill>
                  <a:schemeClr val="tx1"/>
                </a:solidFill>
                <a:hlinkClick r:id="rId2"/>
              </a:rPr>
              <a:t>Charter for Racial Justice</a:t>
            </a:r>
            <a:endParaRPr lang="en-US" b="1" u="sng" dirty="0">
              <a:solidFill>
                <a:schemeClr val="tx1"/>
              </a:solidFill>
            </a:endParaRPr>
          </a:p>
          <a:p>
            <a:endParaRPr lang="en-US" b="1" u="sng" dirty="0">
              <a:solidFill>
                <a:schemeClr val="tx1"/>
              </a:solidFill>
            </a:endParaRPr>
          </a:p>
        </p:txBody>
      </p:sp>
      <p:pic>
        <p:nvPicPr>
          <p:cNvPr id="16" name="Picture 2" descr="Image result for anti racism icon">
            <a:extLst>
              <a:ext uri="{FF2B5EF4-FFF2-40B4-BE49-F238E27FC236}">
                <a16:creationId xmlns:a16="http://schemas.microsoft.com/office/drawing/2014/main" id="{4FE2E735-5AA1-43A7-9334-96B14142E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32" y="3283770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85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552E2F-7F31-4CF0-B492-3C5CE65F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799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5082E6-0F4A-4694-84F4-E4742FA1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931333"/>
            <a:ext cx="6106371" cy="497651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Racism in Canada happening now</a:t>
            </a:r>
            <a:endParaRPr lang="en-CA" sz="4000">
              <a:solidFill>
                <a:srgbClr val="FFFFFF"/>
              </a:solidFill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51247DD-3E7D-4B2E-A9EE-9FBED0FAB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2178" y="0"/>
            <a:ext cx="4139821" cy="6858000"/>
          </a:xfrm>
          <a:prstGeom prst="rect">
            <a:avLst/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6A922-B66C-48DF-9279-38C22B73D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4396" y="931333"/>
            <a:ext cx="3335383" cy="4976514"/>
          </a:xfrm>
        </p:spPr>
        <p:txBody>
          <a:bodyPr anchor="ctr">
            <a:normAutofit/>
          </a:bodyPr>
          <a:lstStyle/>
          <a:p>
            <a:pPr marL="45720" indent="0">
              <a:buNone/>
            </a:pPr>
            <a:endParaRPr lang="en-US" sz="1800" b="1" u="sng" dirty="0">
              <a:solidFill>
                <a:schemeClr val="tx1"/>
              </a:solidFill>
              <a:hlinkClick r:id="rId2"/>
            </a:endParaRPr>
          </a:p>
          <a:p>
            <a:pPr marL="45720" indent="0">
              <a:buNone/>
            </a:pPr>
            <a:r>
              <a:rPr lang="en-US" sz="1800" b="1" u="sng" dirty="0">
                <a:solidFill>
                  <a:schemeClr val="tx1"/>
                </a:solidFill>
                <a:hlinkClick r:id="rId2"/>
              </a:rPr>
              <a:t>Deep Cuts</a:t>
            </a:r>
            <a:r>
              <a:rPr lang="en-US" sz="1800" dirty="0">
                <a:solidFill>
                  <a:schemeClr val="tx1"/>
                </a:solidFill>
              </a:rPr>
              <a:t>, CBC</a:t>
            </a:r>
          </a:p>
          <a:p>
            <a:r>
              <a:rPr lang="en-US" sz="1800" dirty="0">
                <a:solidFill>
                  <a:schemeClr val="tx1"/>
                </a:solidFill>
              </a:rPr>
              <a:t>A compilation of The Current’s “Facing Race” town hall series.</a:t>
            </a:r>
          </a:p>
          <a:p>
            <a:r>
              <a:rPr lang="en-US" sz="1800" i="1" dirty="0">
                <a:solidFill>
                  <a:schemeClr val="tx1"/>
                </a:solidFill>
              </a:rPr>
              <a:t>54 minutes, free to listen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CA" sz="1800" dirty="0">
              <a:solidFill>
                <a:schemeClr val="tx1"/>
              </a:solidFill>
            </a:endParaRPr>
          </a:p>
        </p:txBody>
      </p:sp>
      <p:pic>
        <p:nvPicPr>
          <p:cNvPr id="11" name="Picture 2" descr="Image result for anti racism icon">
            <a:extLst>
              <a:ext uri="{FF2B5EF4-FFF2-40B4-BE49-F238E27FC236}">
                <a16:creationId xmlns:a16="http://schemas.microsoft.com/office/drawing/2014/main" id="{B5BA11A0-2E8E-4D28-B5B2-115D7A4A7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76" y="2719565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391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451C4F-9087-40C3-8C5F-93BC9F1A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Anti-Black Racism</a:t>
            </a:r>
            <a:endParaRPr lang="en-CA" sz="3200">
              <a:solidFill>
                <a:schemeClr val="tx2"/>
              </a:solidFill>
            </a:endParaRP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9BBD-19E1-4B7D-86F7-8C6DF218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 lnSpcReduction="10000"/>
          </a:bodyPr>
          <a:lstStyle/>
          <a:p>
            <a:pPr marL="45720" indent="0">
              <a:buNone/>
            </a:pPr>
            <a:r>
              <a:rPr lang="en-US" b="1" u="sng" dirty="0">
                <a:solidFill>
                  <a:schemeClr val="tx2"/>
                </a:solidFill>
                <a:hlinkClick r:id="rId2"/>
              </a:rPr>
              <a:t>A Timeline of Black History in Canada</a:t>
            </a:r>
            <a:r>
              <a:rPr lang="en-US" dirty="0">
                <a:solidFill>
                  <a:schemeClr val="tx2"/>
                </a:solidFill>
              </a:rPr>
              <a:t>, the Canadian </a:t>
            </a:r>
            <a:r>
              <a:rPr lang="en-US" dirty="0" err="1">
                <a:solidFill>
                  <a:schemeClr val="tx2"/>
                </a:solidFill>
              </a:rPr>
              <a:t>Encylopedia</a:t>
            </a:r>
            <a:endParaRPr lang="en-US" dirty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sz="14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For more:</a:t>
            </a:r>
          </a:p>
          <a:p>
            <a:r>
              <a:rPr lang="en-US" sz="1400" b="1" u="sng" dirty="0">
                <a:solidFill>
                  <a:schemeClr val="tx2"/>
                </a:solidFill>
                <a:hlinkClick r:id="rId3"/>
              </a:rPr>
              <a:t>The Story of </a:t>
            </a:r>
            <a:r>
              <a:rPr lang="en-US" sz="1400" b="1" u="sng" dirty="0" err="1">
                <a:solidFill>
                  <a:schemeClr val="tx2"/>
                </a:solidFill>
                <a:hlinkClick r:id="rId3"/>
              </a:rPr>
              <a:t>Africville</a:t>
            </a:r>
            <a:r>
              <a:rPr lang="en-US" sz="1400" dirty="0">
                <a:solidFill>
                  <a:schemeClr val="tx2"/>
                </a:solidFill>
              </a:rPr>
              <a:t>, the Canadian Encyclopedia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For many people, </a:t>
            </a:r>
            <a:r>
              <a:rPr lang="en-US" sz="1400" dirty="0" err="1">
                <a:solidFill>
                  <a:schemeClr val="tx2"/>
                </a:solidFill>
              </a:rPr>
              <a:t>Africville</a:t>
            </a:r>
            <a:r>
              <a:rPr lang="en-US" sz="1400" dirty="0">
                <a:solidFill>
                  <a:schemeClr val="tx2"/>
                </a:solidFill>
              </a:rPr>
              <a:t> represents the oppression faced by Black Canadians, and the efforts to right historic wrongs.</a:t>
            </a:r>
          </a:p>
          <a:p>
            <a:pPr lvl="1"/>
            <a:r>
              <a:rPr lang="en-US" sz="1400" i="1" dirty="0">
                <a:solidFill>
                  <a:schemeClr val="tx2"/>
                </a:solidFill>
              </a:rPr>
              <a:t>Article (10-minute read), with photos, a 2-minute video, and a 35-minute video. </a:t>
            </a:r>
            <a:endParaRPr lang="en-US" sz="1400" dirty="0">
              <a:solidFill>
                <a:schemeClr val="tx2"/>
              </a:solidFill>
            </a:endParaRPr>
          </a:p>
          <a:p>
            <a:pPr lvl="1"/>
            <a:endParaRPr lang="en-US" sz="1400" u="sng" dirty="0">
              <a:solidFill>
                <a:schemeClr val="tx2"/>
              </a:solidFill>
              <a:hlinkClick r:id="rId4"/>
            </a:endParaRPr>
          </a:p>
          <a:p>
            <a:r>
              <a:rPr lang="en-US" sz="1400" b="1" u="sng" dirty="0">
                <a:solidFill>
                  <a:schemeClr val="tx2"/>
                </a:solidFill>
                <a:hlinkClick r:id="rId4"/>
              </a:rPr>
              <a:t>Journey to Justice</a:t>
            </a:r>
            <a:r>
              <a:rPr lang="en-US" sz="1400" dirty="0">
                <a:solidFill>
                  <a:schemeClr val="tx2"/>
                </a:solidFill>
              </a:rPr>
              <a:t>, Roger Ted McNair, NFB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This documentary pays tribute to a group of Canadians who took racism to court. They are Canada’s unsung heroes in the fight for Black civil rights.</a:t>
            </a:r>
          </a:p>
          <a:p>
            <a:pPr lvl="1"/>
            <a:r>
              <a:rPr lang="en-US" sz="1400" i="1" dirty="0">
                <a:solidFill>
                  <a:schemeClr val="tx2"/>
                </a:solidFill>
              </a:rPr>
              <a:t>47 minutes, free to watch</a:t>
            </a:r>
          </a:p>
          <a:p>
            <a:pPr marL="274320" lvl="1" indent="0">
              <a:buNone/>
            </a:pPr>
            <a:endParaRPr lang="en-US" sz="1400" i="1" dirty="0">
              <a:solidFill>
                <a:schemeClr val="tx2"/>
              </a:solidFill>
            </a:endParaRPr>
          </a:p>
          <a:p>
            <a:r>
              <a:rPr lang="en-US" sz="1400" b="1" u="sng" dirty="0">
                <a:solidFill>
                  <a:schemeClr val="tx2"/>
                </a:solidFill>
                <a:hlinkClick r:id="rId5"/>
              </a:rPr>
              <a:t>Between the World and Me</a:t>
            </a:r>
            <a:r>
              <a:rPr lang="en-US" sz="1400" dirty="0">
                <a:solidFill>
                  <a:schemeClr val="tx2"/>
                </a:solidFill>
              </a:rPr>
              <a:t>, Ta-Nehisi Coates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Coates’ attempt to answer big questions about American history and ideals in a letter to his adolescent son.</a:t>
            </a:r>
          </a:p>
          <a:p>
            <a:pPr lvl="1"/>
            <a:r>
              <a:rPr lang="en-US" sz="1400" i="1" dirty="0">
                <a:solidFill>
                  <a:schemeClr val="tx2"/>
                </a:solidFill>
              </a:rPr>
              <a:t>Available at the Bradford Public Library as a hard copy and as an electronic audiobook.</a:t>
            </a:r>
          </a:p>
        </p:txBody>
      </p:sp>
      <p:pic>
        <p:nvPicPr>
          <p:cNvPr id="15" name="Picture 2" descr="Image result for anti racism icon">
            <a:extLst>
              <a:ext uri="{FF2B5EF4-FFF2-40B4-BE49-F238E27FC236}">
                <a16:creationId xmlns:a16="http://schemas.microsoft.com/office/drawing/2014/main" id="{127E0695-42F6-46DD-B4CA-500DF3356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058" y="554512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82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02E4B-57E8-4471-A3D1-2389ED26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Anti-Asian Racism</a:t>
            </a:r>
            <a:endParaRPr lang="en-CA" sz="3200">
              <a:solidFill>
                <a:schemeClr val="tx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C8F55-923E-43B6-89D9-9238C179C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/>
          </a:bodyPr>
          <a:lstStyle/>
          <a:p>
            <a:pPr marL="45720" indent="0">
              <a:buNone/>
            </a:pPr>
            <a:r>
              <a:rPr lang="en-US" b="1" u="sng" dirty="0">
                <a:solidFill>
                  <a:schemeClr val="tx2"/>
                </a:solidFill>
                <a:hlinkClick r:id="rId2"/>
              </a:rPr>
              <a:t>A Timeline of Chinese History in Canada</a:t>
            </a:r>
            <a:r>
              <a:rPr lang="en-US" dirty="0">
                <a:solidFill>
                  <a:schemeClr val="tx2"/>
                </a:solidFill>
              </a:rPr>
              <a:t>, Chinese Canadian Heritage Fund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For more:</a:t>
            </a:r>
          </a:p>
          <a:p>
            <a:r>
              <a:rPr lang="en-US" sz="2000" b="1" u="sng" dirty="0">
                <a:solidFill>
                  <a:schemeClr val="tx2"/>
                </a:solidFill>
                <a:hlinkClick r:id="rId3"/>
              </a:rPr>
              <a:t>In the Shadow of Gold Mountain</a:t>
            </a:r>
            <a:r>
              <a:rPr lang="en-US" sz="2000" dirty="0">
                <a:solidFill>
                  <a:schemeClr val="tx2"/>
                </a:solidFill>
              </a:rPr>
              <a:t>, Karen Cho, NFB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Filmmaker Karen Cho travels from Montreal to Vancouver to uncover stories from the last survivors of the Chinese Head Tax and Exclusion Act.</a:t>
            </a:r>
          </a:p>
          <a:p>
            <a:pPr lvl="1"/>
            <a:r>
              <a:rPr lang="en-US" i="1" dirty="0">
                <a:solidFill>
                  <a:schemeClr val="tx2"/>
                </a:solidFill>
              </a:rPr>
              <a:t>43 minutes, free to watch</a:t>
            </a:r>
          </a:p>
          <a:p>
            <a:pPr lvl="1"/>
            <a:endParaRPr lang="en-US" i="1" dirty="0">
              <a:solidFill>
                <a:schemeClr val="tx2"/>
              </a:solidFill>
            </a:endParaRPr>
          </a:p>
          <a:p>
            <a:r>
              <a:rPr lang="en-US" sz="2000" b="1" u="sng" dirty="0">
                <a:solidFill>
                  <a:schemeClr val="tx2"/>
                </a:solidFill>
                <a:hlinkClick r:id="rId4"/>
              </a:rPr>
              <a:t>A Timeline of Japanese History in Canada</a:t>
            </a:r>
            <a:r>
              <a:rPr lang="en-US" sz="2000" dirty="0">
                <a:solidFill>
                  <a:schemeClr val="tx2"/>
                </a:solidFill>
              </a:rPr>
              <a:t>, BC Ministry of Education</a:t>
            </a:r>
          </a:p>
          <a:p>
            <a:endParaRPr lang="en-CA" sz="2000" dirty="0">
              <a:solidFill>
                <a:schemeClr val="tx2"/>
              </a:solidFill>
            </a:endParaRPr>
          </a:p>
        </p:txBody>
      </p:sp>
      <p:pic>
        <p:nvPicPr>
          <p:cNvPr id="9" name="Picture 2" descr="Image result for anti racism icon">
            <a:extLst>
              <a:ext uri="{FF2B5EF4-FFF2-40B4-BE49-F238E27FC236}">
                <a16:creationId xmlns:a16="http://schemas.microsoft.com/office/drawing/2014/main" id="{8C7AB19E-3F1F-4FA1-8036-C5085B026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56" y="798099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anti racism icon">
            <a:extLst>
              <a:ext uri="{FF2B5EF4-FFF2-40B4-BE49-F238E27FC236}">
                <a16:creationId xmlns:a16="http://schemas.microsoft.com/office/drawing/2014/main" id="{FD314BAD-DC98-4D7E-ADC1-DD39456EC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983" y="2445136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128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0D1CB-29AB-4237-AF61-9FBA7A019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Anti-Indigenous Racism</a:t>
            </a:r>
            <a:endParaRPr lang="en-CA" sz="3200">
              <a:solidFill>
                <a:schemeClr val="tx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E2B42-2BE7-41F2-BA05-7B61E4CE6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 lnSpcReduction="10000"/>
          </a:bodyPr>
          <a:lstStyle/>
          <a:p>
            <a:pPr marL="45720" indent="0">
              <a:buNone/>
            </a:pPr>
            <a:r>
              <a:rPr lang="en-US" b="1" u="sng" dirty="0">
                <a:solidFill>
                  <a:schemeClr val="tx2"/>
                </a:solidFill>
                <a:hlinkClick r:id="rId2"/>
              </a:rPr>
              <a:t>The Truth and Reconciliation Commission’s 94 Calls to Action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sz="1300" dirty="0">
                <a:solidFill>
                  <a:schemeClr val="tx2"/>
                </a:solidFill>
              </a:rPr>
              <a:t>Calls to action made to redress the legacy of residential schools and advance the process of Canadian reconciliation.</a:t>
            </a:r>
          </a:p>
          <a:p>
            <a:r>
              <a:rPr lang="en-US" sz="1300" i="1" dirty="0">
                <a:solidFill>
                  <a:schemeClr val="tx2"/>
                </a:solidFill>
              </a:rPr>
              <a:t>List of 94 calls to action--10 pages of content</a:t>
            </a:r>
            <a:r>
              <a:rPr lang="en-US" sz="1500" i="1" dirty="0">
                <a:solidFill>
                  <a:schemeClr val="tx2"/>
                </a:solidFill>
              </a:rPr>
              <a:t>.</a:t>
            </a:r>
            <a:r>
              <a:rPr lang="en-US" sz="1300" i="1" dirty="0">
                <a:solidFill>
                  <a:schemeClr val="tx2"/>
                </a:solidFill>
              </a:rPr>
              <a:t> </a:t>
            </a:r>
            <a:r>
              <a:rPr lang="en-US" sz="1300" i="1" u="sng" dirty="0">
                <a:hlinkClick r:id="rId3"/>
              </a:rPr>
              <a:t>Beyond 94</a:t>
            </a:r>
            <a:r>
              <a:rPr lang="en-US" sz="1300" i="1" u="sng" dirty="0"/>
              <a:t> </a:t>
            </a:r>
            <a:r>
              <a:rPr lang="en-US" sz="1300" i="1" dirty="0">
                <a:solidFill>
                  <a:schemeClr val="tx2"/>
                </a:solidFill>
              </a:rPr>
              <a:t>from the CBC provides the same information in a different format, along with a measurement of the progress toward each of the 94 calls to action. </a:t>
            </a:r>
          </a:p>
          <a:p>
            <a:endParaRPr lang="en-US" sz="1300" i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sz="1300" i="1" dirty="0">
                <a:solidFill>
                  <a:schemeClr val="tx2"/>
                </a:solidFill>
              </a:rPr>
              <a:t>For more:</a:t>
            </a:r>
          </a:p>
          <a:p>
            <a:r>
              <a:rPr lang="en-US" sz="1300" b="1" dirty="0">
                <a:solidFill>
                  <a:schemeClr val="tx2"/>
                </a:solidFill>
                <a:hlinkClick r:id="rId4"/>
              </a:rPr>
              <a:t>Lake Simcoe-Nottawasaga Treaty 18</a:t>
            </a:r>
            <a:endParaRPr lang="en-US" sz="1300" b="1" dirty="0">
              <a:solidFill>
                <a:schemeClr val="tx2"/>
              </a:solidFill>
            </a:endParaRPr>
          </a:p>
          <a:p>
            <a:pPr lvl="1"/>
            <a:r>
              <a:rPr lang="en-US" sz="1300" i="1" dirty="0">
                <a:solidFill>
                  <a:schemeClr val="tx2"/>
                </a:solidFill>
              </a:rPr>
              <a:t>This is the Treaty to which Rev. Dana refers in the land acknowledgement</a:t>
            </a:r>
          </a:p>
          <a:p>
            <a:r>
              <a:rPr lang="en-US" sz="1300" b="1" u="sng" dirty="0">
                <a:solidFill>
                  <a:schemeClr val="tx2"/>
                </a:solidFill>
                <a:hlinkClick r:id="rId5"/>
              </a:rPr>
              <a:t>Invisible North: The Search for Answers on a Troubled Reserve</a:t>
            </a:r>
            <a:r>
              <a:rPr lang="en-US" sz="1300" dirty="0">
                <a:solidFill>
                  <a:schemeClr val="tx2"/>
                </a:solidFill>
              </a:rPr>
              <a:t>, Alexandra </a:t>
            </a:r>
            <a:r>
              <a:rPr lang="en-US" sz="1300" dirty="0" err="1">
                <a:solidFill>
                  <a:schemeClr val="tx2"/>
                </a:solidFill>
              </a:rPr>
              <a:t>Shimo</a:t>
            </a:r>
            <a:endParaRPr lang="en-US" sz="1300" dirty="0">
              <a:solidFill>
                <a:schemeClr val="tx2"/>
              </a:solidFill>
            </a:endParaRPr>
          </a:p>
          <a:p>
            <a:pPr lvl="1"/>
            <a:r>
              <a:rPr lang="en-US" sz="1300" dirty="0">
                <a:solidFill>
                  <a:schemeClr val="tx2"/>
                </a:solidFill>
              </a:rPr>
              <a:t>A vivid first-person account of life on a troubled reserve that illuminates a difficult and oft-ignored history.</a:t>
            </a:r>
          </a:p>
          <a:p>
            <a:pPr lvl="1"/>
            <a:r>
              <a:rPr lang="en-US" sz="1300" i="1" dirty="0">
                <a:solidFill>
                  <a:schemeClr val="tx2"/>
                </a:solidFill>
              </a:rPr>
              <a:t>Available at the Bradford Public Library as a hard copy</a:t>
            </a:r>
          </a:p>
          <a:p>
            <a:r>
              <a:rPr lang="en-US" sz="1300" b="1" u="sng" dirty="0">
                <a:solidFill>
                  <a:schemeClr val="tx2"/>
                </a:solidFill>
                <a:hlinkClick r:id="rId6"/>
              </a:rPr>
              <a:t>Seven Fallen Feathers: Racism, Death, and Hard Truths in a Northern City</a:t>
            </a:r>
            <a:r>
              <a:rPr lang="en-US" sz="1300" dirty="0">
                <a:solidFill>
                  <a:schemeClr val="tx2"/>
                </a:solidFill>
              </a:rPr>
              <a:t>, Tanya </a:t>
            </a:r>
            <a:r>
              <a:rPr lang="en-US" sz="1300" dirty="0" err="1">
                <a:solidFill>
                  <a:schemeClr val="tx2"/>
                </a:solidFill>
              </a:rPr>
              <a:t>Talaga</a:t>
            </a:r>
            <a:endParaRPr lang="en-US" sz="1300" dirty="0">
              <a:solidFill>
                <a:schemeClr val="tx2"/>
              </a:solidFill>
            </a:endParaRPr>
          </a:p>
          <a:p>
            <a:pPr lvl="1"/>
            <a:r>
              <a:rPr lang="en-US" sz="1300" dirty="0">
                <a:solidFill>
                  <a:schemeClr val="tx2"/>
                </a:solidFill>
              </a:rPr>
              <a:t>A look at the history of Thunder Bay, which has come to manifest Canada’s long struggle with human rights violations against Indigenous communities.</a:t>
            </a:r>
          </a:p>
          <a:p>
            <a:pPr lvl="1"/>
            <a:r>
              <a:rPr lang="en-US" sz="1300" i="1" dirty="0">
                <a:solidFill>
                  <a:schemeClr val="tx2"/>
                </a:solidFill>
              </a:rPr>
              <a:t>Available at the Bradford Public Library as a hard copy</a:t>
            </a:r>
          </a:p>
        </p:txBody>
      </p:sp>
      <p:pic>
        <p:nvPicPr>
          <p:cNvPr id="7" name="Picture 2" descr="Image result for anti racism icon">
            <a:extLst>
              <a:ext uri="{FF2B5EF4-FFF2-40B4-BE49-F238E27FC236}">
                <a16:creationId xmlns:a16="http://schemas.microsoft.com/office/drawing/2014/main" id="{4F44DF7D-2AAA-4FBC-A7F1-B3D8C14F0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56" y="754325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918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3FDBB0-BD31-4C4B-B31A-125E36AA5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1999" cy="6857999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3A22B-B634-4D2D-ADB4-E5E2A877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85030"/>
            <a:ext cx="9875520" cy="1605500"/>
          </a:xfrm>
        </p:spPr>
        <p:txBody>
          <a:bodyPr>
            <a:normAutofit/>
          </a:bodyPr>
          <a:lstStyle/>
          <a:p>
            <a:r>
              <a:rPr lang="en-US" dirty="0"/>
              <a:t>When you have finished your study (for now)…</a:t>
            </a:r>
            <a:endParaRPr lang="en-CA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B381B0-BCD6-4989-9444-BCDAC3E1C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29840"/>
            <a:ext cx="12192000" cy="43281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4BC78-2059-4106-9D53-8A984CBD7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852530"/>
            <a:ext cx="9872871" cy="324346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b="1" u="sng" dirty="0">
              <a:solidFill>
                <a:schemeClr val="tx1"/>
              </a:solidFill>
              <a:hlinkClick r:id="rId2"/>
            </a:endParaRPr>
          </a:p>
          <a:p>
            <a:pPr marL="45720" indent="0">
              <a:buNone/>
            </a:pPr>
            <a:r>
              <a:rPr lang="en-US" b="1" u="sng" dirty="0">
                <a:solidFill>
                  <a:schemeClr val="tx1"/>
                </a:solidFill>
                <a:hlinkClick r:id="rId2"/>
              </a:rPr>
              <a:t>Commitment to Combat Racism</a:t>
            </a:r>
            <a:r>
              <a:rPr lang="en-US" b="1" u="sng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, Jane Elliott’s website</a:t>
            </a:r>
          </a:p>
          <a:p>
            <a:r>
              <a:rPr lang="en-US" i="1" dirty="0">
                <a:solidFill>
                  <a:schemeClr val="tx1"/>
                </a:solidFill>
              </a:rPr>
              <a:t>Self-guided exercise</a:t>
            </a:r>
          </a:p>
          <a:p>
            <a:r>
              <a:rPr lang="en-US" i="1" dirty="0">
                <a:solidFill>
                  <a:schemeClr val="tx1"/>
                </a:solidFill>
              </a:rPr>
              <a:t>18 commitments for you to evaluate the action you have taken toward anti-racism</a:t>
            </a:r>
          </a:p>
        </p:txBody>
      </p:sp>
      <p:pic>
        <p:nvPicPr>
          <p:cNvPr id="6" name="Picture 2" descr="Image result for anti racism icon">
            <a:extLst>
              <a:ext uri="{FF2B5EF4-FFF2-40B4-BE49-F238E27FC236}">
                <a16:creationId xmlns:a16="http://schemas.microsoft.com/office/drawing/2014/main" id="{FFF0C259-C3C5-46B1-B49A-790125683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02" y="3264314"/>
            <a:ext cx="510397" cy="51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77268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552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Corbel</vt:lpstr>
      <vt:lpstr>Basis</vt:lpstr>
      <vt:lpstr>Diversity Resources</vt:lpstr>
      <vt:lpstr>A Guide</vt:lpstr>
      <vt:lpstr>I only have time for one!</vt:lpstr>
      <vt:lpstr>Start Here</vt:lpstr>
      <vt:lpstr>Racism in Canada happening now</vt:lpstr>
      <vt:lpstr>Anti-Black Racism</vt:lpstr>
      <vt:lpstr>Anti-Asian Racism</vt:lpstr>
      <vt:lpstr>Anti-Indigenous Racism</vt:lpstr>
      <vt:lpstr>When you have finished your study (for now)…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 Resources</dc:title>
  <dc:creator>Ellen Cotton</dc:creator>
  <cp:lastModifiedBy>Ellen Cotton</cp:lastModifiedBy>
  <cp:revision>8</cp:revision>
  <dcterms:created xsi:type="dcterms:W3CDTF">2021-02-14T21:18:26Z</dcterms:created>
  <dcterms:modified xsi:type="dcterms:W3CDTF">2021-02-16T23:08:55Z</dcterms:modified>
</cp:coreProperties>
</file>